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C9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0" d="100"/>
          <a:sy n="90" d="100"/>
        </p:scale>
        <p:origin x="298" y="-3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77F7D-BF5A-FC39-6ECE-A4589E009D9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4DEB2975-9001-9040-7F7E-D502571190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1200A44F-9322-8A09-C2B9-CD6C259B3004}"/>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5" name="Footer Placeholder 4">
            <a:extLst>
              <a:ext uri="{FF2B5EF4-FFF2-40B4-BE49-F238E27FC236}">
                <a16:creationId xmlns:a16="http://schemas.microsoft.com/office/drawing/2014/main" id="{1B29E29C-D870-C6A0-D6EF-A185D33268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2CE03D-F58F-E9F2-4B70-31F733AAA59C}"/>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3291039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A81A2-4600-4D49-1E20-2373DF0C422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211C83E-E070-3F51-EEC7-8FF711F96F3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5935A1F-2B83-5BF9-9444-73A51C50A89F}"/>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5" name="Footer Placeholder 4">
            <a:extLst>
              <a:ext uri="{FF2B5EF4-FFF2-40B4-BE49-F238E27FC236}">
                <a16:creationId xmlns:a16="http://schemas.microsoft.com/office/drawing/2014/main" id="{CEE47006-0039-9C75-4F4E-C90890EDB0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E43D3D-4AB2-DAF2-7D56-50954859FC03}"/>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925135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DD66E8-6703-0EB4-21F2-CCCD41BE2C92}"/>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A824268-F4DD-8C02-2E13-D4F03CAB066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C6F70FF-499C-2096-2717-794DE5335998}"/>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5" name="Footer Placeholder 4">
            <a:extLst>
              <a:ext uri="{FF2B5EF4-FFF2-40B4-BE49-F238E27FC236}">
                <a16:creationId xmlns:a16="http://schemas.microsoft.com/office/drawing/2014/main" id="{47B5B689-F38C-81CE-FE11-9FF65BF2EB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692359-363A-9942-9886-BE4713C4C90D}"/>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96517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85627-AA0E-359F-37C5-DC5F806E299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B59AC9F-64E4-36BB-8CE8-44C2F831C2A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4852B74-CF1D-DBFC-AD24-7CA368C48508}"/>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5" name="Footer Placeholder 4">
            <a:extLst>
              <a:ext uri="{FF2B5EF4-FFF2-40B4-BE49-F238E27FC236}">
                <a16:creationId xmlns:a16="http://schemas.microsoft.com/office/drawing/2014/main" id="{90FFA2EB-1012-CF20-50D8-6F5A355FB2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012C90-4700-889E-8819-E9B964813E0C}"/>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3572711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0165D-9047-A7FD-5D74-F09A45A5783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0DA86B5-A0A3-2BE4-5117-F1E7EE32FC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91DC0F9-B79F-07EE-EBA4-9F5BB1C1C4F4}"/>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5" name="Footer Placeholder 4">
            <a:extLst>
              <a:ext uri="{FF2B5EF4-FFF2-40B4-BE49-F238E27FC236}">
                <a16:creationId xmlns:a16="http://schemas.microsoft.com/office/drawing/2014/main" id="{4A4F22FF-8536-9AF9-28CA-3B9E06FF32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A8EA42-36D8-E480-7227-79CBDC5775FE}"/>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1934859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F3954-9F56-9B4B-ABF7-86DA19D07D1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1307923-BEF5-5D3C-1FE1-02C782A607A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085C4621-1CF6-C9C6-7557-89F6255C7EE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54E97979-64CF-4681-13B2-A4953A0D000F}"/>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6" name="Footer Placeholder 5">
            <a:extLst>
              <a:ext uri="{FF2B5EF4-FFF2-40B4-BE49-F238E27FC236}">
                <a16:creationId xmlns:a16="http://schemas.microsoft.com/office/drawing/2014/main" id="{FEA19491-7F2D-E063-64B8-AB6B8DDFA2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FA450F4-0ADC-4C9E-224C-67DCD82A18F5}"/>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3519795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60517-F44F-0A6F-9724-CB816FC17847}"/>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ABD6886A-DE68-9742-D1C5-5DB2DA5A12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9EED56F-1B1D-4572-8520-26CE0EBDD17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298C5EBF-D904-1BB7-3946-881D7BDD82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097A0E9-EE68-B640-E643-D65DEA64AB1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87E8B3EB-CFA7-68C9-BA03-17E34436F199}"/>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8" name="Footer Placeholder 7">
            <a:extLst>
              <a:ext uri="{FF2B5EF4-FFF2-40B4-BE49-F238E27FC236}">
                <a16:creationId xmlns:a16="http://schemas.microsoft.com/office/drawing/2014/main" id="{3C03984D-FAA7-5B23-6510-46FC2B90052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A8F704D-A991-892E-3F06-292CE4A917CD}"/>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118384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7A377-5893-BB30-AE11-3EDB6193F0A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1C90A9F-45B3-ED53-9F6B-57FFEADE1CCB}"/>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4" name="Footer Placeholder 3">
            <a:extLst>
              <a:ext uri="{FF2B5EF4-FFF2-40B4-BE49-F238E27FC236}">
                <a16:creationId xmlns:a16="http://schemas.microsoft.com/office/drawing/2014/main" id="{9B46AFEE-16AE-C560-A6FC-0885965599D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6DE33DA-36F8-5658-A5E5-AD6D42DA452A}"/>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828404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15F1A9-A1F3-A227-8E0B-E3249B10C339}"/>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3" name="Footer Placeholder 2">
            <a:extLst>
              <a:ext uri="{FF2B5EF4-FFF2-40B4-BE49-F238E27FC236}">
                <a16:creationId xmlns:a16="http://schemas.microsoft.com/office/drawing/2014/main" id="{5B892CC1-AAD8-F99A-B706-E5DF65420BB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9D1E730-109A-093E-2161-0646B2BE10BB}"/>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2314181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81A28-A667-2D05-F78A-2FD2D238289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3F67596E-E61F-ADA9-339C-258F1B0C27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AD26A0C1-97EE-B88C-0A0C-27DA8D812E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15077D3-FF95-83D1-21A0-D75829ADC858}"/>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6" name="Footer Placeholder 5">
            <a:extLst>
              <a:ext uri="{FF2B5EF4-FFF2-40B4-BE49-F238E27FC236}">
                <a16:creationId xmlns:a16="http://schemas.microsoft.com/office/drawing/2014/main" id="{FBD90D78-9D1F-9C20-E474-BC37E52F0C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D6DFEAE-1B8B-7F99-08C5-70668162F31A}"/>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123216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2100D-8EF0-0F42-929F-4F424E0207C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AAA142F-1B6B-AEA6-F510-7608B82A4D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B524D05-BDAB-0352-D970-DF41709303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ABAC510-8238-D232-ACC3-B77DC9E2B7DE}"/>
              </a:ext>
            </a:extLst>
          </p:cNvPr>
          <p:cNvSpPr>
            <a:spLocks noGrp="1"/>
          </p:cNvSpPr>
          <p:nvPr>
            <p:ph type="dt" sz="half" idx="10"/>
          </p:nvPr>
        </p:nvSpPr>
        <p:spPr/>
        <p:txBody>
          <a:bodyPr/>
          <a:lstStyle/>
          <a:p>
            <a:fld id="{57B1BD5D-DCD8-483D-9821-55D73B2C99D9}" type="datetimeFigureOut">
              <a:rPr lang="en-GB" smtClean="0"/>
              <a:t>11/03/2025</a:t>
            </a:fld>
            <a:endParaRPr lang="en-GB"/>
          </a:p>
        </p:txBody>
      </p:sp>
      <p:sp>
        <p:nvSpPr>
          <p:cNvPr id="6" name="Footer Placeholder 5">
            <a:extLst>
              <a:ext uri="{FF2B5EF4-FFF2-40B4-BE49-F238E27FC236}">
                <a16:creationId xmlns:a16="http://schemas.microsoft.com/office/drawing/2014/main" id="{A45BA6C5-2E96-576C-866C-577F2E870D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DDE50D-2FD1-871D-8EA7-3B08DC982431}"/>
              </a:ext>
            </a:extLst>
          </p:cNvPr>
          <p:cNvSpPr>
            <a:spLocks noGrp="1"/>
          </p:cNvSpPr>
          <p:nvPr>
            <p:ph type="sldNum" sz="quarter" idx="12"/>
          </p:nvPr>
        </p:nvSpPr>
        <p:spPr/>
        <p:txBody>
          <a:bodyPr/>
          <a:lstStyle/>
          <a:p>
            <a:fld id="{25DE1ADA-3A1F-4C0A-A8E2-5FBE8EEA9A15}" type="slidenum">
              <a:rPr lang="en-GB" smtClean="0"/>
              <a:t>‹#›</a:t>
            </a:fld>
            <a:endParaRPr lang="en-GB"/>
          </a:p>
        </p:txBody>
      </p:sp>
    </p:spTree>
    <p:extLst>
      <p:ext uri="{BB962C8B-B14F-4D97-AF65-F5344CB8AC3E}">
        <p14:creationId xmlns:p14="http://schemas.microsoft.com/office/powerpoint/2010/main" val="2911686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72A169-16BD-3BC6-E60F-9732979452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315FAFC4-2CA9-E270-315A-7E81CDDCE6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9DE4A5E-1DAD-8DB0-6938-3D5E1673DE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B1BD5D-DCD8-483D-9821-55D73B2C99D9}" type="datetimeFigureOut">
              <a:rPr lang="en-GB" smtClean="0"/>
              <a:t>11/03/2025</a:t>
            </a:fld>
            <a:endParaRPr lang="en-GB"/>
          </a:p>
        </p:txBody>
      </p:sp>
      <p:sp>
        <p:nvSpPr>
          <p:cNvPr id="5" name="Footer Placeholder 4">
            <a:extLst>
              <a:ext uri="{FF2B5EF4-FFF2-40B4-BE49-F238E27FC236}">
                <a16:creationId xmlns:a16="http://schemas.microsoft.com/office/drawing/2014/main" id="{8BEC95AF-7DE9-B986-8BDE-9461E6E2CF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17447D-9A46-387E-35C3-A562FB00E8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E1ADA-3A1F-4C0A-A8E2-5FBE8EEA9A15}" type="slidenum">
              <a:rPr lang="en-GB" smtClean="0"/>
              <a:t>‹#›</a:t>
            </a:fld>
            <a:endParaRPr lang="en-GB"/>
          </a:p>
        </p:txBody>
      </p:sp>
    </p:spTree>
    <p:extLst>
      <p:ext uri="{BB962C8B-B14F-4D97-AF65-F5344CB8AC3E}">
        <p14:creationId xmlns:p14="http://schemas.microsoft.com/office/powerpoint/2010/main" val="2407544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DD0B844-0D42-470F-3D7D-E204A6CA2D48}"/>
              </a:ext>
            </a:extLst>
          </p:cNvPr>
          <p:cNvGraphicFramePr>
            <a:graphicFrameLocks noGrp="1"/>
          </p:cNvGraphicFramePr>
          <p:nvPr>
            <p:extLst>
              <p:ext uri="{D42A27DB-BD31-4B8C-83A1-F6EECF244321}">
                <p14:modId xmlns:p14="http://schemas.microsoft.com/office/powerpoint/2010/main" val="2359400448"/>
              </p:ext>
            </p:extLst>
          </p:nvPr>
        </p:nvGraphicFramePr>
        <p:xfrm>
          <a:off x="521110" y="598159"/>
          <a:ext cx="11149779" cy="5438573"/>
        </p:xfrm>
        <a:graphic>
          <a:graphicData uri="http://schemas.openxmlformats.org/drawingml/2006/table">
            <a:tbl>
              <a:tblPr firstRow="1" bandRow="1">
                <a:tableStyleId>{93296810-A885-4BE3-A3E7-6D5BEEA58F35}</a:tableStyleId>
              </a:tblPr>
              <a:tblGrid>
                <a:gridCol w="1012722">
                  <a:extLst>
                    <a:ext uri="{9D8B030D-6E8A-4147-A177-3AD203B41FA5}">
                      <a16:colId xmlns:a16="http://schemas.microsoft.com/office/drawing/2014/main" val="2747787853"/>
                    </a:ext>
                  </a:extLst>
                </a:gridCol>
                <a:gridCol w="9311149">
                  <a:extLst>
                    <a:ext uri="{9D8B030D-6E8A-4147-A177-3AD203B41FA5}">
                      <a16:colId xmlns:a16="http://schemas.microsoft.com/office/drawing/2014/main" val="3245036011"/>
                    </a:ext>
                  </a:extLst>
                </a:gridCol>
                <a:gridCol w="825908">
                  <a:extLst>
                    <a:ext uri="{9D8B030D-6E8A-4147-A177-3AD203B41FA5}">
                      <a16:colId xmlns:a16="http://schemas.microsoft.com/office/drawing/2014/main" val="782541739"/>
                    </a:ext>
                  </a:extLst>
                </a:gridCol>
              </a:tblGrid>
              <a:tr h="387900">
                <a:tc gridSpan="3">
                  <a:txBody>
                    <a:bodyPr/>
                    <a:lstStyle/>
                    <a:p>
                      <a:r>
                        <a:rPr lang="en-GB" sz="1400" b="1" u="none" strike="noStrike" baseline="0" dirty="0">
                          <a:solidFill>
                            <a:srgbClr val="FFFFFF"/>
                          </a:solidFill>
                        </a:rPr>
                        <a:t>ED Programmes - Targeted Interventions: We will identify and test more risk stratified approaches to case find cancers in higher risk populations</a:t>
                      </a:r>
                      <a:endParaRPr lang="en-GB" sz="1400" b="1"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389442891"/>
                  </a:ext>
                </a:extLst>
              </a:tr>
              <a:tr h="387900">
                <a:tc>
                  <a:txBody>
                    <a:bodyPr/>
                    <a:lstStyle/>
                    <a:p>
                      <a:pPr algn="l"/>
                      <a:r>
                        <a:rPr lang="en-GB" sz="1100" b="1" dirty="0"/>
                        <a:t>Programme*</a:t>
                      </a:r>
                    </a:p>
                  </a:txBody>
                  <a:tcPr anchor="ctr"/>
                </a:tc>
                <a:tc>
                  <a:txBody>
                    <a:bodyPr/>
                    <a:lstStyle/>
                    <a:p>
                      <a:pPr algn="l"/>
                      <a:r>
                        <a:rPr lang="en-GB" sz="1200" b="1" dirty="0"/>
                        <a:t>Update</a:t>
                      </a:r>
                    </a:p>
                  </a:txBody>
                  <a:tcPr anchor="ctr"/>
                </a:tc>
                <a:tc>
                  <a:txBody>
                    <a:bodyPr/>
                    <a:lstStyle/>
                    <a:p>
                      <a:pPr algn="l"/>
                      <a:r>
                        <a:rPr lang="en-GB" sz="1200" b="1" dirty="0"/>
                        <a:t>RAG</a:t>
                      </a:r>
                    </a:p>
                  </a:txBody>
                  <a:tcPr anchor="ctr"/>
                </a:tc>
                <a:extLst>
                  <a:ext uri="{0D108BD9-81ED-4DB2-BD59-A6C34878D82A}">
                    <a16:rowId xmlns:a16="http://schemas.microsoft.com/office/drawing/2014/main" val="1895448907"/>
                  </a:ext>
                </a:extLst>
              </a:tr>
              <a:tr h="1099936">
                <a:tc>
                  <a:txBody>
                    <a:bodyPr/>
                    <a:lstStyle/>
                    <a:p>
                      <a:pPr algn="ctr"/>
                      <a:r>
                        <a:rPr lang="en-GB" sz="1100" b="1" u="none" strike="noStrike" kern="1200" baseline="0" dirty="0">
                          <a:solidFill>
                            <a:schemeClr val="tx1"/>
                          </a:solidFill>
                        </a:rPr>
                        <a:t>Lung Cancer</a:t>
                      </a:r>
                    </a:p>
                    <a:p>
                      <a:pPr algn="ctr"/>
                      <a:r>
                        <a:rPr lang="en-GB" sz="1100" b="1" u="none" strike="noStrike" kern="1200" baseline="0" dirty="0">
                          <a:solidFill>
                            <a:schemeClr val="tx1"/>
                          </a:solidFill>
                        </a:rPr>
                        <a:t>Screening</a:t>
                      </a:r>
                    </a:p>
                    <a:p>
                      <a:pPr algn="ctr"/>
                      <a:r>
                        <a:rPr lang="en-GB" sz="1100" b="1" u="none" strike="noStrike" kern="1200" baseline="0" dirty="0">
                          <a:solidFill>
                            <a:schemeClr val="tx1"/>
                          </a:solidFill>
                        </a:rPr>
                        <a:t>(previously</a:t>
                      </a:r>
                    </a:p>
                    <a:p>
                      <a:pPr algn="ctr"/>
                      <a:r>
                        <a:rPr lang="en-GB" sz="1100" b="1" u="none" strike="noStrike" kern="1200" baseline="0" dirty="0">
                          <a:solidFill>
                            <a:schemeClr val="tx1"/>
                          </a:solidFill>
                        </a:rPr>
                        <a:t>known as</a:t>
                      </a:r>
                    </a:p>
                    <a:p>
                      <a:pPr algn="ctr"/>
                      <a:r>
                        <a:rPr lang="en-GB" sz="1100" b="1" u="none" strike="noStrike" kern="1200" baseline="0" dirty="0">
                          <a:solidFill>
                            <a:schemeClr val="tx1"/>
                          </a:solidFill>
                        </a:rPr>
                        <a:t>TLHC)</a:t>
                      </a:r>
                      <a:endParaRPr lang="en-GB" sz="1100" b="1" dirty="0"/>
                    </a:p>
                  </a:txBody>
                  <a:tcPr/>
                </a:tc>
                <a:tc>
                  <a:txBody>
                    <a:bodyPr/>
                    <a:lstStyle/>
                    <a:p>
                      <a:pPr marL="171450" indent="-171450">
                        <a:buFont typeface="Arial" panose="020B0604020202020204" pitchFamily="34" charset="0"/>
                        <a:buChar char="•"/>
                      </a:pPr>
                      <a:r>
                        <a:rPr lang="en-GB" sz="1050" b="0" u="none" strike="noStrike" kern="1200" baseline="0" dirty="0">
                          <a:solidFill>
                            <a:schemeClr val="tx1"/>
                          </a:solidFill>
                        </a:rPr>
                        <a:t>We will meet our trajectory and ~984,000 people will be invited for a Lung Health Check (LHC) in 2024-25 taking us from current coverage of ~31% of the national eligible population to ~37%.</a:t>
                      </a:r>
                    </a:p>
                    <a:p>
                      <a:pPr marL="171450" indent="-171450">
                        <a:buFont typeface="Arial" panose="020B0604020202020204" pitchFamily="34" charset="0"/>
                        <a:buChar char="•"/>
                      </a:pPr>
                      <a:r>
                        <a:rPr lang="en-GB" sz="1050" b="0" u="none" strike="noStrike" kern="1200" baseline="0" dirty="0">
                          <a:solidFill>
                            <a:schemeClr val="tx1"/>
                          </a:solidFill>
                        </a:rPr>
                        <a:t>We now have delivery data from April – November 2024, which indicates that 623,879 invitations were delivered in that period. In the latest month of November, 90,694 first invitations were issued</a:t>
                      </a:r>
                    </a:p>
                    <a:p>
                      <a:pPr marL="171450" indent="-171450">
                        <a:buFont typeface="Arial" panose="020B0604020202020204" pitchFamily="34" charset="0"/>
                        <a:buChar char="•"/>
                      </a:pPr>
                      <a:r>
                        <a:rPr lang="en-GB" sz="1050" b="0" u="none" strike="noStrike" kern="1200" baseline="0" dirty="0">
                          <a:solidFill>
                            <a:schemeClr val="tx1"/>
                          </a:solidFill>
                        </a:rPr>
                        <a:t>Programme activity is steadily increasing and numbers of LHCs and CT scans per month are now at their highest levels – 1,051,728 people have now attended a LHC, 47,886 in November, 652,096 CT scans have been performed, 31,934 in November; and 5,740 lung cancers diagnosed, over 75% at an early stage.</a:t>
                      </a:r>
                      <a:endParaRPr lang="en-GB" sz="1050" dirty="0"/>
                    </a:p>
                  </a:txBody>
                  <a:tcPr/>
                </a:tc>
                <a:tc>
                  <a:txBody>
                    <a:bodyPr/>
                    <a:lstStyle/>
                    <a:p>
                      <a:endParaRPr lang="en-GB" sz="1050" dirty="0"/>
                    </a:p>
                  </a:txBody>
                  <a:tcPr>
                    <a:solidFill>
                      <a:srgbClr val="92D050"/>
                    </a:solidFill>
                  </a:tcPr>
                </a:tc>
                <a:extLst>
                  <a:ext uri="{0D108BD9-81ED-4DB2-BD59-A6C34878D82A}">
                    <a16:rowId xmlns:a16="http://schemas.microsoft.com/office/drawing/2014/main" val="3660572804"/>
                  </a:ext>
                </a:extLst>
              </a:tr>
              <a:tr h="1099936">
                <a:tc>
                  <a:txBody>
                    <a:bodyPr/>
                    <a:lstStyle/>
                    <a:p>
                      <a:pPr algn="ctr"/>
                      <a:r>
                        <a:rPr lang="en-GB" sz="1100" b="1" u="none" strike="noStrike" kern="1200" baseline="0" dirty="0">
                          <a:solidFill>
                            <a:schemeClr val="tx1"/>
                          </a:solidFill>
                        </a:rPr>
                        <a:t>BRCA</a:t>
                      </a:r>
                      <a:endParaRPr lang="en-GB" sz="1100" b="1" dirty="0"/>
                    </a:p>
                  </a:txBody>
                  <a:tcPr/>
                </a:tc>
                <a:tc>
                  <a:txBody>
                    <a:bodyPr/>
                    <a:lstStyle/>
                    <a:p>
                      <a:pPr marL="171450" indent="-171450">
                        <a:buFont typeface="Arial" panose="020B0604020202020204" pitchFamily="34" charset="0"/>
                        <a:buChar char="•"/>
                      </a:pPr>
                      <a:r>
                        <a:rPr lang="en-GB" sz="1050" b="1" u="none" strike="noStrike" kern="1200" baseline="0" dirty="0">
                          <a:solidFill>
                            <a:schemeClr val="tx1"/>
                          </a:solidFill>
                        </a:rPr>
                        <a:t>NHS Jewish BRCA Programme</a:t>
                      </a:r>
                      <a:r>
                        <a:rPr lang="en-GB" sz="1050" b="0" u="none" strike="noStrike" kern="1200" baseline="0" dirty="0">
                          <a:solidFill>
                            <a:schemeClr val="tx1"/>
                          </a:solidFill>
                        </a:rPr>
                        <a:t>: As of 31st January, 26,477 registrations have been received, 25,641 packs have been sent, 13,029 results have been returned and 261 BRCA mutation carriers have been found. Our priority is ensuring effective engagement with the Jewish population to encourage more registrations for testing to allow us to reach our overall programme testing target of 30,000 by March 2026.</a:t>
                      </a:r>
                    </a:p>
                    <a:p>
                      <a:pPr marL="171450" indent="-171450">
                        <a:buFont typeface="Arial" panose="020B0604020202020204" pitchFamily="34" charset="0"/>
                        <a:buChar char="•"/>
                      </a:pPr>
                      <a:r>
                        <a:rPr lang="en-GB" sz="1050" b="1" u="none" strike="noStrike" kern="1200" baseline="0" dirty="0">
                          <a:solidFill>
                            <a:schemeClr val="tx1"/>
                          </a:solidFill>
                        </a:rPr>
                        <a:t>Retrospective Genetic Testing Programme: </a:t>
                      </a:r>
                      <a:r>
                        <a:rPr lang="en-GB" sz="1050" b="0" u="none" strike="noStrike" kern="1200" baseline="0" dirty="0">
                          <a:solidFill>
                            <a:schemeClr val="tx1"/>
                          </a:solidFill>
                        </a:rPr>
                        <a:t>Due to launch pilot in March 2025. The Expert Advisory Group, chaired by Prof Peter Johnson, has agreed the patient pathway, eligible cohorts to be invited, testing trajectory, patient-facing materials and evaluation strategy. Next steps are to obtain fully signed MOU and have data sharing and transfer contracts in place.</a:t>
                      </a:r>
                      <a:endParaRPr lang="en-GB" sz="1050" dirty="0"/>
                    </a:p>
                  </a:txBody>
                  <a:tcPr/>
                </a:tc>
                <a:tc>
                  <a:txBody>
                    <a:bodyPr/>
                    <a:lstStyle/>
                    <a:p>
                      <a:endParaRPr lang="en-GB" sz="1050" dirty="0"/>
                    </a:p>
                  </a:txBody>
                  <a:tcPr>
                    <a:solidFill>
                      <a:srgbClr val="FFC000"/>
                    </a:solidFill>
                  </a:tcPr>
                </a:tc>
                <a:extLst>
                  <a:ext uri="{0D108BD9-81ED-4DB2-BD59-A6C34878D82A}">
                    <a16:rowId xmlns:a16="http://schemas.microsoft.com/office/drawing/2014/main" val="3500162679"/>
                  </a:ext>
                </a:extLst>
              </a:tr>
              <a:tr h="932555">
                <a:tc>
                  <a:txBody>
                    <a:bodyPr/>
                    <a:lstStyle/>
                    <a:p>
                      <a:pPr algn="ctr"/>
                      <a:r>
                        <a:rPr lang="en-GB" sz="1100" b="1" dirty="0"/>
                        <a:t>Lynch</a:t>
                      </a:r>
                    </a:p>
                  </a:txBody>
                  <a:tcPr/>
                </a:tc>
                <a:tc>
                  <a:txBody>
                    <a:bodyPr/>
                    <a:lstStyle/>
                    <a:p>
                      <a:pPr marL="171450" indent="-171450">
                        <a:buFont typeface="Arial" panose="020B0604020202020204" pitchFamily="34" charset="0"/>
                        <a:buChar char="•"/>
                      </a:pPr>
                      <a:r>
                        <a:rPr lang="en-GB" sz="1050" b="0" u="none" strike="noStrike" kern="1200" baseline="0" dirty="0">
                          <a:solidFill>
                            <a:schemeClr val="tx1"/>
                          </a:solidFill>
                        </a:rPr>
                        <a:t>Cancer Alliances worked with their local Genomic Medicine Service Alliances as part of the National Lynch Project to implement the Lynch Syndrome testing pathway in line with NICE guidance DG42 and DG27. This work concluded in March 2024.</a:t>
                      </a:r>
                    </a:p>
                    <a:p>
                      <a:pPr marL="171450" indent="-171450">
                        <a:buFont typeface="Arial" panose="020B0604020202020204" pitchFamily="34" charset="0"/>
                        <a:buChar char="•"/>
                      </a:pPr>
                      <a:r>
                        <a:rPr lang="en-GB" sz="1050" b="0" u="none" strike="noStrike" kern="1200" baseline="0" dirty="0">
                          <a:solidFill>
                            <a:schemeClr val="tx1"/>
                          </a:solidFill>
                        </a:rPr>
                        <a:t>Nationally, the annual percent of Lynch diagnoses compared to expected has increased to 81% (Oct23-Sept24) from 63% (Apr23-Mar24), which is greater than modelled expected performance by the Lynch Transformation Project. There is also a lot less variation between geographies, with many of the previously poorer performing ICBs seeing an improvement.</a:t>
                      </a:r>
                      <a:endParaRPr lang="en-GB" sz="1050" dirty="0"/>
                    </a:p>
                  </a:txBody>
                  <a:tcPr/>
                </a:tc>
                <a:tc>
                  <a:txBody>
                    <a:bodyPr/>
                    <a:lstStyle/>
                    <a:p>
                      <a:endParaRPr lang="en-GB" sz="1050" kern="1200" dirty="0">
                        <a:solidFill>
                          <a:schemeClr val="dk1"/>
                        </a:solidFill>
                        <a:latin typeface="+mn-lt"/>
                        <a:ea typeface="+mn-ea"/>
                        <a:cs typeface="+mn-cs"/>
                      </a:endParaRPr>
                    </a:p>
                  </a:txBody>
                  <a:tcPr>
                    <a:gradFill flip="none" rotWithShape="1">
                      <a:gsLst>
                        <a:gs pos="90905">
                          <a:srgbClr val="FFC000"/>
                        </a:gs>
                        <a:gs pos="37000">
                          <a:srgbClr val="92D050"/>
                        </a:gs>
                        <a:gs pos="74000">
                          <a:srgbClr val="FFC000"/>
                        </a:gs>
                        <a:gs pos="83000">
                          <a:srgbClr val="FFC000"/>
                        </a:gs>
                        <a:gs pos="100000">
                          <a:srgbClr val="FFC000"/>
                        </a:gs>
                      </a:gsLst>
                      <a:lin ang="16200000" scaled="1"/>
                      <a:tileRect/>
                    </a:gradFill>
                  </a:tcPr>
                </a:tc>
                <a:extLst>
                  <a:ext uri="{0D108BD9-81ED-4DB2-BD59-A6C34878D82A}">
                    <a16:rowId xmlns:a16="http://schemas.microsoft.com/office/drawing/2014/main" val="3462994104"/>
                  </a:ext>
                </a:extLst>
              </a:tr>
              <a:tr h="1099936">
                <a:tc>
                  <a:txBody>
                    <a:bodyPr/>
                    <a:lstStyle/>
                    <a:p>
                      <a:pPr algn="ctr"/>
                      <a:r>
                        <a:rPr lang="en-GB" sz="1100" b="1" dirty="0"/>
                        <a:t>Liver</a:t>
                      </a:r>
                    </a:p>
                  </a:txBody>
                  <a:tcPr/>
                </a:tc>
                <a:tc>
                  <a:txBody>
                    <a:bodyPr/>
                    <a:lstStyle/>
                    <a:p>
                      <a:pPr marL="171450" indent="-171450">
                        <a:buFont typeface="Arial" panose="020B0604020202020204" pitchFamily="34" charset="0"/>
                        <a:buChar char="•"/>
                      </a:pPr>
                      <a:r>
                        <a:rPr lang="en-GB" sz="1050" b="1" u="none" strike="noStrike" kern="1200" baseline="0" dirty="0">
                          <a:solidFill>
                            <a:schemeClr val="tx1"/>
                          </a:solidFill>
                        </a:rPr>
                        <a:t>Community Liver Health Checks</a:t>
                      </a:r>
                      <a:r>
                        <a:rPr lang="en-GB" sz="1050" b="0" u="none" strike="noStrike" kern="1200" baseline="0" dirty="0">
                          <a:solidFill>
                            <a:schemeClr val="tx1"/>
                          </a:solidFill>
                        </a:rPr>
                        <a:t>: To the end January 25, 93,512 </a:t>
                      </a:r>
                      <a:r>
                        <a:rPr lang="en-GB" sz="1050" b="0" u="none" strike="noStrike" kern="1200" baseline="0" dirty="0" err="1">
                          <a:solidFill>
                            <a:schemeClr val="tx1"/>
                          </a:solidFill>
                        </a:rPr>
                        <a:t>FibroScans</a:t>
                      </a:r>
                      <a:r>
                        <a:rPr lang="en-GB" sz="1050" b="0" u="none" strike="noStrike" kern="1200" baseline="0" dirty="0">
                          <a:solidFill>
                            <a:schemeClr val="tx1"/>
                          </a:solidFill>
                        </a:rPr>
                        <a:t> have been delivered, referring 6,421 people for liver cancer surveillance. </a:t>
                      </a:r>
                    </a:p>
                    <a:p>
                      <a:pPr marL="171450" indent="-171450">
                        <a:buFont typeface="Arial" panose="020B0604020202020204" pitchFamily="34" charset="0"/>
                        <a:buChar char="•"/>
                      </a:pPr>
                      <a:r>
                        <a:rPr lang="en-GB" sz="1050" b="1" u="none" strike="noStrike" kern="1200" baseline="0" dirty="0">
                          <a:solidFill>
                            <a:schemeClr val="tx1"/>
                          </a:solidFill>
                        </a:rPr>
                        <a:t>Primary Care Case Finding Pilots</a:t>
                      </a:r>
                      <a:r>
                        <a:rPr lang="en-GB" sz="1050" b="0" u="none" strike="noStrike" kern="1200" baseline="0" dirty="0">
                          <a:solidFill>
                            <a:schemeClr val="tx1"/>
                          </a:solidFill>
                        </a:rPr>
                        <a:t>: From January 24 to November 24, 12,779 FIB-4 tests, 1,828 ELF tests and 2,610 </a:t>
                      </a:r>
                      <a:r>
                        <a:rPr lang="en-GB" sz="1050" b="0" u="none" strike="noStrike" kern="1200" baseline="0" dirty="0" err="1">
                          <a:solidFill>
                            <a:schemeClr val="tx1"/>
                          </a:solidFill>
                        </a:rPr>
                        <a:t>FibroScans</a:t>
                      </a:r>
                      <a:r>
                        <a:rPr lang="en-GB" sz="1050" b="0" u="none" strike="noStrike" kern="1200" baseline="0" dirty="0">
                          <a:solidFill>
                            <a:schemeClr val="tx1"/>
                          </a:solidFill>
                        </a:rPr>
                        <a:t> were delivered. 300 people have been referred to surveillance as a result. The pilots concluded in December 24 and data is being collected to feed into a write up of the project.</a:t>
                      </a:r>
                    </a:p>
                    <a:p>
                      <a:pPr marL="171450" indent="-171450">
                        <a:buFont typeface="Arial" panose="020B0604020202020204" pitchFamily="34" charset="0"/>
                        <a:buChar char="•"/>
                      </a:pPr>
                      <a:r>
                        <a:rPr lang="en-GB" sz="1050" b="1" u="none" strike="noStrike" kern="1200" baseline="0" dirty="0">
                          <a:solidFill>
                            <a:schemeClr val="tx1"/>
                          </a:solidFill>
                        </a:rPr>
                        <a:t>HCC Surveillance: </a:t>
                      </a:r>
                      <a:r>
                        <a:rPr lang="en-GB" sz="1050" b="0" u="none" strike="noStrike" kern="1200" baseline="0" dirty="0">
                          <a:solidFill>
                            <a:schemeClr val="tx1"/>
                          </a:solidFill>
                        </a:rPr>
                        <a:t>Cancer Alliances have submitted data covering 68% of their liver surveillance services. 18/20 Alliances have selected call/recall </a:t>
                      </a:r>
                      <a:r>
                        <a:rPr lang="en-GB" sz="1050" b="0" u="none" strike="noStrike" kern="1200" baseline="0" dirty="0" err="1">
                          <a:solidFill>
                            <a:schemeClr val="tx1"/>
                          </a:solidFill>
                        </a:rPr>
                        <a:t>systemsto</a:t>
                      </a:r>
                      <a:r>
                        <a:rPr lang="en-GB" sz="1050" b="0" u="none" strike="noStrike" kern="1200" baseline="0" dirty="0">
                          <a:solidFill>
                            <a:schemeClr val="tx1"/>
                          </a:solidFill>
                        </a:rPr>
                        <a:t> track eligible patients. Alliances are continuing to make progress on establishing pathways in line with national minimum standards as well as embedding pathway navigators/peer support workers to support attendance to 6-monthly ultrasound scans.</a:t>
                      </a:r>
                      <a:endParaRPr lang="en-GB" sz="1050" dirty="0"/>
                    </a:p>
                  </a:txBody>
                  <a:tcPr/>
                </a:tc>
                <a:tc>
                  <a:txBody>
                    <a:bodyPr/>
                    <a:lstStyle/>
                    <a:p>
                      <a:endParaRPr lang="en-GB" sz="1050" kern="1200" dirty="0">
                        <a:solidFill>
                          <a:schemeClr val="dk1"/>
                        </a:solidFill>
                        <a:latin typeface="+mn-lt"/>
                        <a:ea typeface="+mn-ea"/>
                        <a:cs typeface="+mn-cs"/>
                      </a:endParaRPr>
                    </a:p>
                  </a:txBody>
                  <a:tcPr>
                    <a:gradFill flip="none" rotWithShape="1">
                      <a:gsLst>
                        <a:gs pos="90905">
                          <a:srgbClr val="FFC000"/>
                        </a:gs>
                        <a:gs pos="37000">
                          <a:srgbClr val="92D050"/>
                        </a:gs>
                        <a:gs pos="74000">
                          <a:srgbClr val="FFC000"/>
                        </a:gs>
                        <a:gs pos="83000">
                          <a:srgbClr val="FFC000"/>
                        </a:gs>
                        <a:gs pos="100000">
                          <a:srgbClr val="FFC000"/>
                        </a:gs>
                      </a:gsLst>
                      <a:lin ang="16200000" scaled="1"/>
                      <a:tileRect/>
                    </a:gradFill>
                  </a:tcPr>
                </a:tc>
                <a:extLst>
                  <a:ext uri="{0D108BD9-81ED-4DB2-BD59-A6C34878D82A}">
                    <a16:rowId xmlns:a16="http://schemas.microsoft.com/office/drawing/2014/main" val="1843260378"/>
                  </a:ext>
                </a:extLst>
              </a:tr>
              <a:tr h="430410">
                <a:tc>
                  <a:txBody>
                    <a:bodyPr/>
                    <a:lstStyle/>
                    <a:p>
                      <a:pPr algn="ctr"/>
                      <a:r>
                        <a:rPr lang="en-GB" sz="1100" b="1" dirty="0"/>
                        <a:t>CCE</a:t>
                      </a:r>
                    </a:p>
                  </a:txBody>
                  <a:tcPr/>
                </a:tc>
                <a:tc>
                  <a:txBody>
                    <a:bodyPr/>
                    <a:lstStyle/>
                    <a:p>
                      <a:pPr marL="171450" indent="-171450">
                        <a:buFont typeface="Arial" panose="020B0604020202020204" pitchFamily="34" charset="0"/>
                        <a:buChar char="•"/>
                      </a:pPr>
                      <a:r>
                        <a:rPr lang="en-GB" sz="1050" b="0" u="none" strike="noStrike" kern="1200" baseline="0" dirty="0">
                          <a:solidFill>
                            <a:schemeClr val="tx1"/>
                          </a:solidFill>
                        </a:rPr>
                        <a:t>The "Multicentre study of 10,369 symptomatic patients comparing the diagnostic accuracy of colon capsule endoscopy, colonoscopy and CT colonography“ has now been accepted for publication in Alimentary Pharmacology &amp; Therapeutics.</a:t>
                      </a:r>
                      <a:endParaRPr lang="en-GB" sz="1050" dirty="0"/>
                    </a:p>
                  </a:txBody>
                  <a:tcPr/>
                </a:tc>
                <a:tc>
                  <a:txBody>
                    <a:bodyPr/>
                    <a:lstStyle/>
                    <a:p>
                      <a:endParaRPr lang="en-GB" sz="1050" dirty="0"/>
                    </a:p>
                  </a:txBody>
                  <a:tcPr>
                    <a:solidFill>
                      <a:srgbClr val="92D050"/>
                    </a:solidFill>
                  </a:tcPr>
                </a:tc>
                <a:extLst>
                  <a:ext uri="{0D108BD9-81ED-4DB2-BD59-A6C34878D82A}">
                    <a16:rowId xmlns:a16="http://schemas.microsoft.com/office/drawing/2014/main" val="2614868139"/>
                  </a:ext>
                </a:extLst>
              </a:tr>
            </a:tbl>
          </a:graphicData>
        </a:graphic>
      </p:graphicFrame>
      <p:sp>
        <p:nvSpPr>
          <p:cNvPr id="5" name="TextBox 4">
            <a:extLst>
              <a:ext uri="{FF2B5EF4-FFF2-40B4-BE49-F238E27FC236}">
                <a16:creationId xmlns:a16="http://schemas.microsoft.com/office/drawing/2014/main" id="{FBF3071C-BB93-8C1D-6F7A-6F2D4F03171C}"/>
              </a:ext>
            </a:extLst>
          </p:cNvPr>
          <p:cNvSpPr txBox="1"/>
          <p:nvPr/>
        </p:nvSpPr>
        <p:spPr>
          <a:xfrm>
            <a:off x="558800" y="6036733"/>
            <a:ext cx="9982200" cy="307777"/>
          </a:xfrm>
          <a:prstGeom prst="rect">
            <a:avLst/>
          </a:prstGeom>
          <a:noFill/>
        </p:spPr>
        <p:txBody>
          <a:bodyPr wrap="square" rtlCol="0">
            <a:spAutoFit/>
          </a:bodyPr>
          <a:lstStyle/>
          <a:p>
            <a:r>
              <a:rPr lang="en-GB" sz="1400" b="0" i="0" u="none" strike="noStrike" baseline="0" dirty="0">
                <a:latin typeface="CIDFont+F2"/>
              </a:rPr>
              <a:t>*Oversight of ED programmes provided by programme specific delivery groups</a:t>
            </a:r>
            <a:endParaRPr lang="en-GB" sz="1400" dirty="0"/>
          </a:p>
        </p:txBody>
      </p:sp>
      <p:sp>
        <p:nvSpPr>
          <p:cNvPr id="6" name="TextBox 5">
            <a:extLst>
              <a:ext uri="{FF2B5EF4-FFF2-40B4-BE49-F238E27FC236}">
                <a16:creationId xmlns:a16="http://schemas.microsoft.com/office/drawing/2014/main" id="{A453E4E5-A239-DB9F-9936-984CC27296C6}"/>
              </a:ext>
            </a:extLst>
          </p:cNvPr>
          <p:cNvSpPr txBox="1"/>
          <p:nvPr/>
        </p:nvSpPr>
        <p:spPr>
          <a:xfrm>
            <a:off x="521110" y="194733"/>
            <a:ext cx="11149779" cy="369332"/>
          </a:xfrm>
          <a:prstGeom prst="rect">
            <a:avLst/>
          </a:prstGeom>
          <a:solidFill>
            <a:srgbClr val="002060"/>
          </a:solidFill>
        </p:spPr>
        <p:txBody>
          <a:bodyPr wrap="square" rtlCol="0">
            <a:spAutoFit/>
          </a:bodyPr>
          <a:lstStyle/>
          <a:p>
            <a:r>
              <a:rPr lang="en-GB" sz="1800" b="1" i="0" u="none" strike="noStrike" baseline="0" dirty="0">
                <a:solidFill>
                  <a:srgbClr val="FFFFFF"/>
                </a:solidFill>
                <a:latin typeface="CIDFont+F1"/>
              </a:rPr>
              <a:t>Earlier Detection and Screening Task and Finish Group March 2025 - Programme Updates</a:t>
            </a:r>
            <a:endParaRPr lang="en-GB" b="1" dirty="0">
              <a:solidFill>
                <a:schemeClr val="bg1"/>
              </a:solidFill>
            </a:endParaRPr>
          </a:p>
        </p:txBody>
      </p:sp>
    </p:spTree>
    <p:extLst>
      <p:ext uri="{BB962C8B-B14F-4D97-AF65-F5344CB8AC3E}">
        <p14:creationId xmlns:p14="http://schemas.microsoft.com/office/powerpoint/2010/main" val="1688727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DD0B844-0D42-470F-3D7D-E204A6CA2D48}"/>
              </a:ext>
            </a:extLst>
          </p:cNvPr>
          <p:cNvGraphicFramePr>
            <a:graphicFrameLocks noGrp="1"/>
          </p:cNvGraphicFramePr>
          <p:nvPr>
            <p:extLst>
              <p:ext uri="{D42A27DB-BD31-4B8C-83A1-F6EECF244321}">
                <p14:modId xmlns:p14="http://schemas.microsoft.com/office/powerpoint/2010/main" val="1157472201"/>
              </p:ext>
            </p:extLst>
          </p:nvPr>
        </p:nvGraphicFramePr>
        <p:xfrm>
          <a:off x="521110" y="598160"/>
          <a:ext cx="11149779" cy="2687320"/>
        </p:xfrm>
        <a:graphic>
          <a:graphicData uri="http://schemas.openxmlformats.org/drawingml/2006/table">
            <a:tbl>
              <a:tblPr firstRow="1" bandRow="1">
                <a:tableStyleId>{93296810-A885-4BE3-A3E7-6D5BEEA58F35}</a:tableStyleId>
              </a:tblPr>
              <a:tblGrid>
                <a:gridCol w="1012722">
                  <a:extLst>
                    <a:ext uri="{9D8B030D-6E8A-4147-A177-3AD203B41FA5}">
                      <a16:colId xmlns:a16="http://schemas.microsoft.com/office/drawing/2014/main" val="2747787853"/>
                    </a:ext>
                  </a:extLst>
                </a:gridCol>
                <a:gridCol w="9311149">
                  <a:extLst>
                    <a:ext uri="{9D8B030D-6E8A-4147-A177-3AD203B41FA5}">
                      <a16:colId xmlns:a16="http://schemas.microsoft.com/office/drawing/2014/main" val="3245036011"/>
                    </a:ext>
                  </a:extLst>
                </a:gridCol>
                <a:gridCol w="825908">
                  <a:extLst>
                    <a:ext uri="{9D8B030D-6E8A-4147-A177-3AD203B41FA5}">
                      <a16:colId xmlns:a16="http://schemas.microsoft.com/office/drawing/2014/main" val="782541739"/>
                    </a:ext>
                  </a:extLst>
                </a:gridCol>
              </a:tblGrid>
              <a:tr h="265440">
                <a:tc gridSpan="3">
                  <a:txBody>
                    <a:bodyPr/>
                    <a:lstStyle/>
                    <a:p>
                      <a:r>
                        <a:rPr lang="en-GB" sz="1400" b="1" u="none" strike="noStrike" baseline="0" dirty="0">
                          <a:solidFill>
                            <a:srgbClr val="FFFFFF"/>
                          </a:solidFill>
                        </a:rPr>
                        <a:t>ED Programmes - Targeted Interventions: We will identify and test more risk stratified approaches to case find cancers in higher risk populations</a:t>
                      </a:r>
                      <a:endParaRPr lang="en-GB" sz="1400" b="1"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389442891"/>
                  </a:ext>
                </a:extLst>
              </a:tr>
              <a:tr h="370840">
                <a:tc>
                  <a:txBody>
                    <a:bodyPr/>
                    <a:lstStyle/>
                    <a:p>
                      <a:pPr algn="l"/>
                      <a:r>
                        <a:rPr lang="en-GB" sz="1100" b="1" dirty="0"/>
                        <a:t>Programme*</a:t>
                      </a:r>
                    </a:p>
                  </a:txBody>
                  <a:tcPr anchor="ctr"/>
                </a:tc>
                <a:tc>
                  <a:txBody>
                    <a:bodyPr/>
                    <a:lstStyle/>
                    <a:p>
                      <a:pPr algn="l"/>
                      <a:r>
                        <a:rPr lang="en-GB" sz="1200" b="1" dirty="0"/>
                        <a:t>Update</a:t>
                      </a:r>
                    </a:p>
                  </a:txBody>
                  <a:tcPr anchor="ctr"/>
                </a:tc>
                <a:tc>
                  <a:txBody>
                    <a:bodyPr/>
                    <a:lstStyle/>
                    <a:p>
                      <a:pPr algn="l"/>
                      <a:r>
                        <a:rPr lang="en-GB" sz="1200" b="1" dirty="0"/>
                        <a:t>RAG</a:t>
                      </a:r>
                    </a:p>
                  </a:txBody>
                  <a:tcPr anchor="ctr"/>
                </a:tc>
                <a:extLst>
                  <a:ext uri="{0D108BD9-81ED-4DB2-BD59-A6C34878D82A}">
                    <a16:rowId xmlns:a16="http://schemas.microsoft.com/office/drawing/2014/main" val="1895448907"/>
                  </a:ext>
                </a:extLst>
              </a:tr>
              <a:tr h="514360">
                <a:tc>
                  <a:txBody>
                    <a:bodyPr/>
                    <a:lstStyle/>
                    <a:p>
                      <a:pPr algn="ctr"/>
                      <a:r>
                        <a:rPr lang="en-GB" sz="1050" b="1" u="none" strike="noStrike" kern="1200" baseline="0" dirty="0">
                          <a:solidFill>
                            <a:schemeClr val="tx1"/>
                          </a:solidFill>
                        </a:rPr>
                        <a:t>FIT</a:t>
                      </a:r>
                      <a:endParaRPr lang="en-GB" sz="1050" b="1" dirty="0"/>
                    </a:p>
                  </a:txBody>
                  <a:tcPr/>
                </a:tc>
                <a:tc>
                  <a:txBody>
                    <a:bodyPr/>
                    <a:lstStyle/>
                    <a:p>
                      <a:pPr marL="171450" indent="-171450">
                        <a:buFont typeface="Arial" panose="020B0604020202020204" pitchFamily="34" charset="0"/>
                        <a:buChar char="•"/>
                      </a:pPr>
                      <a:r>
                        <a:rPr lang="en-GB" sz="1000" b="0" i="0" u="none" strike="noStrike" kern="1200" baseline="0" dirty="0">
                          <a:solidFill>
                            <a:schemeClr val="dk1"/>
                          </a:solidFill>
                          <a:latin typeface="+mn-lt"/>
                          <a:ea typeface="+mn-ea"/>
                          <a:cs typeface="+mn-cs"/>
                        </a:rPr>
                        <a:t>December 2024 data for the IIF (LGI referrals accompanied by a FIT result 21D prior) shows performance at 78.4% nationally - an increase of 0.6% from November 2024. We are now 1.6% from the 80% target.</a:t>
                      </a:r>
                    </a:p>
                    <a:p>
                      <a:pPr marL="171450" indent="-171450">
                        <a:buFont typeface="Arial" panose="020B0604020202020204" pitchFamily="34" charset="0"/>
                        <a:buChar char="•"/>
                      </a:pPr>
                      <a:r>
                        <a:rPr lang="en-GB" sz="1000" b="0" i="0" u="none" strike="noStrike" kern="1200" baseline="0" dirty="0">
                          <a:solidFill>
                            <a:schemeClr val="dk1"/>
                          </a:solidFill>
                          <a:latin typeface="+mn-lt"/>
                          <a:ea typeface="+mn-ea"/>
                          <a:cs typeface="+mn-cs"/>
                        </a:rPr>
                        <a:t>Nationally, 11.8% of clinical triage appointments have no FIT result available – 8.2% better than the national target of 20%</a:t>
                      </a:r>
                    </a:p>
                    <a:p>
                      <a:pPr marL="171450" indent="-171450">
                        <a:buFont typeface="Arial" panose="020B0604020202020204" pitchFamily="34" charset="0"/>
                        <a:buChar char="•"/>
                      </a:pPr>
                      <a:r>
                        <a:rPr lang="en-GB" sz="1000" b="0" i="0" u="none" strike="noStrike" kern="1200" baseline="0" dirty="0">
                          <a:solidFill>
                            <a:schemeClr val="dk1"/>
                          </a:solidFill>
                          <a:latin typeface="+mn-lt"/>
                          <a:ea typeface="+mn-ea"/>
                          <a:cs typeface="+mn-cs"/>
                        </a:rPr>
                        <a:t>13.6% of colonoscopies are performed on the LGI FDS pathway with FIT &lt;10ug/mg</a:t>
                      </a:r>
                    </a:p>
                    <a:p>
                      <a:pPr marL="171450" indent="-171450">
                        <a:buFont typeface="Arial" panose="020B0604020202020204" pitchFamily="34" charset="0"/>
                        <a:buChar char="•"/>
                      </a:pPr>
                      <a:r>
                        <a:rPr lang="en-GB" sz="1000" b="0" i="0" u="none" strike="noStrike" kern="1200" baseline="0" dirty="0">
                          <a:solidFill>
                            <a:schemeClr val="dk1"/>
                          </a:solidFill>
                          <a:latin typeface="+mn-lt"/>
                          <a:ea typeface="+mn-ea"/>
                          <a:cs typeface="+mn-cs"/>
                        </a:rPr>
                        <a:t>Three FIT@80 early adopter sites are now live, Derby, Worcester and Bristol and Weston with three more due to go live in April, Tees, Barking and Wolverhampton. The final site, UCLH, is being encouraged to move their start date forward from July.</a:t>
                      </a:r>
                      <a:endParaRPr lang="en-GB" sz="1000" dirty="0"/>
                    </a:p>
                  </a:txBody>
                  <a:tcPr/>
                </a:tc>
                <a:tc>
                  <a:txBody>
                    <a:bodyPr/>
                    <a:lstStyle/>
                    <a:p>
                      <a:endParaRPr lang="en-GB" sz="1050"/>
                    </a:p>
                  </a:txBody>
                  <a:tcPr>
                    <a:solidFill>
                      <a:srgbClr val="92D050"/>
                    </a:solidFill>
                  </a:tcPr>
                </a:tc>
                <a:extLst>
                  <a:ext uri="{0D108BD9-81ED-4DB2-BD59-A6C34878D82A}">
                    <a16:rowId xmlns:a16="http://schemas.microsoft.com/office/drawing/2014/main" val="3660572804"/>
                  </a:ext>
                </a:extLst>
              </a:tr>
              <a:tr h="370840">
                <a:tc>
                  <a:txBody>
                    <a:bodyPr/>
                    <a:lstStyle/>
                    <a:p>
                      <a:pPr algn="ctr"/>
                      <a:r>
                        <a:rPr lang="en-GB" sz="1050" b="1" u="none" strike="noStrike" kern="1200" baseline="0" dirty="0">
                          <a:solidFill>
                            <a:schemeClr val="tx1"/>
                          </a:solidFill>
                        </a:rPr>
                        <a:t>Pancreatic Cancer</a:t>
                      </a:r>
                      <a:endParaRPr lang="en-GB" sz="1050" b="1" dirty="0"/>
                    </a:p>
                  </a:txBody>
                  <a:tcPr/>
                </a:tc>
                <a:tc>
                  <a:txBody>
                    <a:bodyPr/>
                    <a:lstStyle/>
                    <a:p>
                      <a:pPr marL="171450" indent="-171450">
                        <a:buFont typeface="Arial" panose="020B0604020202020204" pitchFamily="34" charset="0"/>
                        <a:buChar char="•"/>
                      </a:pPr>
                      <a:r>
                        <a:rPr lang="en-GB" sz="1000" b="0" i="0" u="none" strike="noStrike" kern="1200" baseline="0" dirty="0">
                          <a:solidFill>
                            <a:schemeClr val="dk1"/>
                          </a:solidFill>
                          <a:latin typeface="+mn-lt"/>
                          <a:ea typeface="+mn-ea"/>
                          <a:cs typeface="+mn-cs"/>
                        </a:rPr>
                        <a:t>The primary care case-finding pilot is due to launch in April 2025. We anticipate that it will be delivered across a subset of Cancer Alliances and rolled out in two phases. The pilot aims to improve the early diagnosis of pancreatic cancer by supporting primary care to increase NG12 referrals for people aged 60 and over with new onset diabetes and weight loss.</a:t>
                      </a:r>
                    </a:p>
                    <a:p>
                      <a:pPr marL="171450" indent="-171450">
                        <a:buFont typeface="Arial" panose="020B0604020202020204" pitchFamily="34" charset="0"/>
                        <a:buChar char="•"/>
                      </a:pPr>
                      <a:r>
                        <a:rPr lang="en-GB" sz="1000" b="0" i="0" u="none" strike="noStrike" kern="1200" baseline="0" dirty="0">
                          <a:solidFill>
                            <a:schemeClr val="dk1"/>
                          </a:solidFill>
                          <a:latin typeface="+mn-lt"/>
                          <a:ea typeface="+mn-ea"/>
                          <a:cs typeface="+mn-cs"/>
                        </a:rPr>
                        <a:t>1121 referrals were made to the EUROPAC pancreatic cancer surveillance study between September 2023 and January 2025, with 227 individuals eligible for active surveillance. The Pancreatic Cancer UK Family History Checker launched in September 2024, enabling individuals to refer themselves to the EUROPAC study. This was completed 49,293 times between Sept 24 to Jan 25 and 3,467 individuals have been referred for active surveillance.</a:t>
                      </a:r>
                      <a:endParaRPr lang="en-GB" sz="1000" dirty="0"/>
                    </a:p>
                  </a:txBody>
                  <a:tcPr/>
                </a:tc>
                <a:tc>
                  <a:txBody>
                    <a:bodyPr/>
                    <a:lstStyle/>
                    <a:p>
                      <a:endParaRPr lang="en-GB" sz="1050" dirty="0"/>
                    </a:p>
                  </a:txBody>
                  <a:tcPr>
                    <a:solidFill>
                      <a:srgbClr val="92D050"/>
                    </a:solidFill>
                  </a:tcPr>
                </a:tc>
                <a:extLst>
                  <a:ext uri="{0D108BD9-81ED-4DB2-BD59-A6C34878D82A}">
                    <a16:rowId xmlns:a16="http://schemas.microsoft.com/office/drawing/2014/main" val="3500162679"/>
                  </a:ext>
                </a:extLst>
              </a:tr>
            </a:tbl>
          </a:graphicData>
        </a:graphic>
      </p:graphicFrame>
      <p:sp>
        <p:nvSpPr>
          <p:cNvPr id="5" name="TextBox 4">
            <a:extLst>
              <a:ext uri="{FF2B5EF4-FFF2-40B4-BE49-F238E27FC236}">
                <a16:creationId xmlns:a16="http://schemas.microsoft.com/office/drawing/2014/main" id="{FBF3071C-BB93-8C1D-6F7A-6F2D4F03171C}"/>
              </a:ext>
            </a:extLst>
          </p:cNvPr>
          <p:cNvSpPr txBox="1"/>
          <p:nvPr/>
        </p:nvSpPr>
        <p:spPr>
          <a:xfrm>
            <a:off x="521109" y="6509378"/>
            <a:ext cx="9982200" cy="261610"/>
          </a:xfrm>
          <a:prstGeom prst="rect">
            <a:avLst/>
          </a:prstGeom>
          <a:noFill/>
        </p:spPr>
        <p:txBody>
          <a:bodyPr wrap="square" rtlCol="0">
            <a:spAutoFit/>
          </a:bodyPr>
          <a:lstStyle/>
          <a:p>
            <a:r>
              <a:rPr lang="en-GB" sz="1100" b="0" i="0" u="none" strike="noStrike" baseline="0" dirty="0">
                <a:latin typeface="CIDFont+F2"/>
              </a:rPr>
              <a:t>*Oversight of ED programmes provided by programme specific delivery groups **Expert input into Primary Care programmes provided by Primary Care Sub-Group</a:t>
            </a:r>
            <a:endParaRPr lang="en-GB" sz="1000" dirty="0"/>
          </a:p>
        </p:txBody>
      </p:sp>
      <p:sp>
        <p:nvSpPr>
          <p:cNvPr id="6" name="TextBox 5">
            <a:extLst>
              <a:ext uri="{FF2B5EF4-FFF2-40B4-BE49-F238E27FC236}">
                <a16:creationId xmlns:a16="http://schemas.microsoft.com/office/drawing/2014/main" id="{A453E4E5-A239-DB9F-9936-984CC27296C6}"/>
              </a:ext>
            </a:extLst>
          </p:cNvPr>
          <p:cNvSpPr txBox="1"/>
          <p:nvPr/>
        </p:nvSpPr>
        <p:spPr>
          <a:xfrm>
            <a:off x="521110" y="194733"/>
            <a:ext cx="11149779" cy="369332"/>
          </a:xfrm>
          <a:prstGeom prst="rect">
            <a:avLst/>
          </a:prstGeom>
          <a:solidFill>
            <a:srgbClr val="002060"/>
          </a:solidFill>
        </p:spPr>
        <p:txBody>
          <a:bodyPr wrap="square" rtlCol="0">
            <a:spAutoFit/>
          </a:bodyPr>
          <a:lstStyle/>
          <a:p>
            <a:r>
              <a:rPr lang="en-GB" sz="1800" b="1" i="0" u="none" strike="noStrike" baseline="0" dirty="0">
                <a:solidFill>
                  <a:srgbClr val="FFFFFF"/>
                </a:solidFill>
                <a:latin typeface="CIDFont+F1"/>
              </a:rPr>
              <a:t>Earlier Detection and Screening Task and Finish Group March 2025 - Programme Updates</a:t>
            </a:r>
            <a:endParaRPr lang="en-GB" b="1" dirty="0">
              <a:solidFill>
                <a:schemeClr val="bg1"/>
              </a:solidFill>
            </a:endParaRPr>
          </a:p>
        </p:txBody>
      </p:sp>
      <p:graphicFrame>
        <p:nvGraphicFramePr>
          <p:cNvPr id="2" name="Table 1">
            <a:extLst>
              <a:ext uri="{FF2B5EF4-FFF2-40B4-BE49-F238E27FC236}">
                <a16:creationId xmlns:a16="http://schemas.microsoft.com/office/drawing/2014/main" id="{E7AF5B59-64AD-845E-57B5-BBA2B8403A86}"/>
              </a:ext>
            </a:extLst>
          </p:cNvPr>
          <p:cNvGraphicFramePr>
            <a:graphicFrameLocks noGrp="1"/>
          </p:cNvGraphicFramePr>
          <p:nvPr>
            <p:extLst>
              <p:ext uri="{D42A27DB-BD31-4B8C-83A1-F6EECF244321}">
                <p14:modId xmlns:p14="http://schemas.microsoft.com/office/powerpoint/2010/main" val="2921604861"/>
              </p:ext>
            </p:extLst>
          </p:nvPr>
        </p:nvGraphicFramePr>
        <p:xfrm>
          <a:off x="541866" y="4600810"/>
          <a:ext cx="11149779" cy="1893352"/>
        </p:xfrm>
        <a:graphic>
          <a:graphicData uri="http://schemas.openxmlformats.org/drawingml/2006/table">
            <a:tbl>
              <a:tblPr firstRow="1" bandRow="1">
                <a:tableStyleId>{21E4AEA4-8DFA-4A89-87EB-49C32662AFE0}</a:tableStyleId>
              </a:tblPr>
              <a:tblGrid>
                <a:gridCol w="1012722">
                  <a:extLst>
                    <a:ext uri="{9D8B030D-6E8A-4147-A177-3AD203B41FA5}">
                      <a16:colId xmlns:a16="http://schemas.microsoft.com/office/drawing/2014/main" val="3063292368"/>
                    </a:ext>
                  </a:extLst>
                </a:gridCol>
                <a:gridCol w="9311149">
                  <a:extLst>
                    <a:ext uri="{9D8B030D-6E8A-4147-A177-3AD203B41FA5}">
                      <a16:colId xmlns:a16="http://schemas.microsoft.com/office/drawing/2014/main" val="4231358535"/>
                    </a:ext>
                  </a:extLst>
                </a:gridCol>
                <a:gridCol w="825908">
                  <a:extLst>
                    <a:ext uri="{9D8B030D-6E8A-4147-A177-3AD203B41FA5}">
                      <a16:colId xmlns:a16="http://schemas.microsoft.com/office/drawing/2014/main" val="872420524"/>
                    </a:ext>
                  </a:extLst>
                </a:gridCol>
              </a:tblGrid>
              <a:tr h="310932">
                <a:tc gridSpan="3">
                  <a:txBody>
                    <a:bodyPr/>
                    <a:lstStyle/>
                    <a:p>
                      <a:r>
                        <a:rPr lang="en-GB" sz="1400" b="1" u="none" strike="noStrike" kern="1200" baseline="0" dirty="0">
                          <a:solidFill>
                            <a:srgbClr val="FFFFFF"/>
                          </a:solidFill>
                          <a:latin typeface="+mn-lt"/>
                          <a:ea typeface="+mn-ea"/>
                          <a:cs typeface="+mn-cs"/>
                        </a:rPr>
                        <a:t>Primary Care: We will support timely and effective referrals from primary care</a:t>
                      </a:r>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901113772"/>
                  </a:ext>
                </a:extLst>
              </a:tr>
              <a:tr h="370840">
                <a:tc>
                  <a:txBody>
                    <a:bodyPr/>
                    <a:lstStyle/>
                    <a:p>
                      <a:pPr algn="l"/>
                      <a:r>
                        <a:rPr lang="en-GB" sz="1100" b="1" dirty="0"/>
                        <a:t>Programme**</a:t>
                      </a:r>
                    </a:p>
                  </a:txBody>
                  <a:tcPr anchor="ctr"/>
                </a:tc>
                <a:tc>
                  <a:txBody>
                    <a:bodyPr/>
                    <a:lstStyle/>
                    <a:p>
                      <a:pPr algn="l"/>
                      <a:r>
                        <a:rPr lang="en-GB" sz="1200" b="1" dirty="0"/>
                        <a:t>Update</a:t>
                      </a:r>
                    </a:p>
                  </a:txBody>
                  <a:tcPr anchor="ctr"/>
                </a:tc>
                <a:tc>
                  <a:txBody>
                    <a:bodyPr/>
                    <a:lstStyle/>
                    <a:p>
                      <a:pPr algn="l"/>
                      <a:r>
                        <a:rPr lang="en-GB" sz="1200" b="1" dirty="0"/>
                        <a:t>RAG</a:t>
                      </a:r>
                    </a:p>
                  </a:txBody>
                  <a:tcPr anchor="ctr"/>
                </a:tc>
                <a:extLst>
                  <a:ext uri="{0D108BD9-81ED-4DB2-BD59-A6C34878D82A}">
                    <a16:rowId xmlns:a16="http://schemas.microsoft.com/office/drawing/2014/main" val="2819782280"/>
                  </a:ext>
                </a:extLst>
              </a:tr>
              <a:tr h="285532">
                <a:tc>
                  <a:txBody>
                    <a:bodyPr/>
                    <a:lstStyle/>
                    <a:p>
                      <a:pPr algn="ctr"/>
                      <a:r>
                        <a:rPr lang="en-GB" sz="1050" b="1" u="none" strike="noStrike" kern="1200" baseline="0" dirty="0">
                          <a:solidFill>
                            <a:schemeClr val="tx1"/>
                          </a:solidFill>
                        </a:rPr>
                        <a:t>Community Pharmacy</a:t>
                      </a:r>
                      <a:endParaRPr lang="en-GB" sz="1050" b="1" dirty="0"/>
                    </a:p>
                  </a:txBody>
                  <a:tcPr/>
                </a:tc>
                <a:tc>
                  <a:txBody>
                    <a:bodyPr/>
                    <a:lstStyle/>
                    <a:p>
                      <a:pPr marL="171450" indent="-171450">
                        <a:buFont typeface="Arial" panose="020B0604020202020204" pitchFamily="34" charset="0"/>
                        <a:buChar char="•"/>
                      </a:pPr>
                      <a:r>
                        <a:rPr lang="en-GB" sz="1050" b="0" u="none" strike="noStrike" kern="1200" baseline="0" dirty="0">
                          <a:solidFill>
                            <a:schemeClr val="tx1"/>
                          </a:solidFill>
                        </a:rPr>
                        <a:t>Pilot is live in 60 pharmacies in East of England, Greater Manchester, South East London and Peninsula. All areas are delivering regular consultations, except for Greater Manchester where activity has yet to begin in earnest. Pharmacists are engaged to support the service in all four areas.</a:t>
                      </a:r>
                    </a:p>
                    <a:p>
                      <a:pPr marL="171450" indent="-171450">
                        <a:buFont typeface="Arial" panose="020B0604020202020204" pitchFamily="34" charset="0"/>
                        <a:buChar char="•"/>
                      </a:pPr>
                      <a:r>
                        <a:rPr lang="en-GB" sz="1050" b="0" u="none" strike="noStrike" kern="1200" baseline="0" dirty="0">
                          <a:solidFill>
                            <a:schemeClr val="tx1"/>
                          </a:solidFill>
                        </a:rPr>
                        <a:t>82 consultations have been carried out to the end of January 2025. Consultation volumes increased significantly from Q2 onwards, driven in particular by activity in Peninsula and South East London. Two referrals have resulted in a confirmed cancer diagnosis.</a:t>
                      </a:r>
                    </a:p>
                    <a:p>
                      <a:pPr marL="171450" indent="-171450">
                        <a:buFont typeface="Arial" panose="020B0604020202020204" pitchFamily="34" charset="0"/>
                        <a:buChar char="•"/>
                      </a:pPr>
                      <a:r>
                        <a:rPr lang="en-GB" sz="1050" b="0" u="none" strike="noStrike" kern="1200" baseline="0" dirty="0">
                          <a:solidFill>
                            <a:schemeClr val="tx1"/>
                          </a:solidFill>
                        </a:rPr>
                        <a:t>Most referrals have been to GP which will be tracked after the pilot concludes, and further cancers may have been diagnosed through this route. Additional secondary care referral routes have opened recently – for skin in Peninsula (December 2024) and for direct referrals to chest x-ray in South East London (January 2025).</a:t>
                      </a:r>
                      <a:endParaRPr lang="en-GB" sz="1050" dirty="0"/>
                    </a:p>
                  </a:txBody>
                  <a:tcPr/>
                </a:tc>
                <a:tc>
                  <a:txBody>
                    <a:bodyPr/>
                    <a:lstStyle/>
                    <a:p>
                      <a:endParaRPr lang="en-GB" sz="1050" dirty="0"/>
                    </a:p>
                  </a:txBody>
                  <a:tcPr>
                    <a:solidFill>
                      <a:srgbClr val="92D050"/>
                    </a:solidFill>
                  </a:tcPr>
                </a:tc>
                <a:extLst>
                  <a:ext uri="{0D108BD9-81ED-4DB2-BD59-A6C34878D82A}">
                    <a16:rowId xmlns:a16="http://schemas.microsoft.com/office/drawing/2014/main" val="2375722468"/>
                  </a:ext>
                </a:extLst>
              </a:tr>
            </a:tbl>
          </a:graphicData>
        </a:graphic>
      </p:graphicFrame>
      <p:graphicFrame>
        <p:nvGraphicFramePr>
          <p:cNvPr id="3" name="Table 2">
            <a:extLst>
              <a:ext uri="{FF2B5EF4-FFF2-40B4-BE49-F238E27FC236}">
                <a16:creationId xmlns:a16="http://schemas.microsoft.com/office/drawing/2014/main" id="{3FDFA7C7-0F02-6260-BDEE-20AD0BC728EF}"/>
              </a:ext>
            </a:extLst>
          </p:cNvPr>
          <p:cNvGraphicFramePr>
            <a:graphicFrameLocks noGrp="1"/>
          </p:cNvGraphicFramePr>
          <p:nvPr>
            <p:extLst>
              <p:ext uri="{D42A27DB-BD31-4B8C-83A1-F6EECF244321}">
                <p14:modId xmlns:p14="http://schemas.microsoft.com/office/powerpoint/2010/main" val="833328805"/>
              </p:ext>
            </p:extLst>
          </p:nvPr>
        </p:nvGraphicFramePr>
        <p:xfrm>
          <a:off x="521109" y="3319575"/>
          <a:ext cx="11149779" cy="1247140"/>
        </p:xfrm>
        <a:graphic>
          <a:graphicData uri="http://schemas.openxmlformats.org/drawingml/2006/table">
            <a:tbl>
              <a:tblPr firstRow="1" bandRow="1">
                <a:tableStyleId>{00A15C55-8517-42AA-B614-E9B94910E393}</a:tableStyleId>
              </a:tblPr>
              <a:tblGrid>
                <a:gridCol w="1012722">
                  <a:extLst>
                    <a:ext uri="{9D8B030D-6E8A-4147-A177-3AD203B41FA5}">
                      <a16:colId xmlns:a16="http://schemas.microsoft.com/office/drawing/2014/main" val="3553151845"/>
                    </a:ext>
                  </a:extLst>
                </a:gridCol>
                <a:gridCol w="9311149">
                  <a:extLst>
                    <a:ext uri="{9D8B030D-6E8A-4147-A177-3AD203B41FA5}">
                      <a16:colId xmlns:a16="http://schemas.microsoft.com/office/drawing/2014/main" val="1063422524"/>
                    </a:ext>
                  </a:extLst>
                </a:gridCol>
                <a:gridCol w="825908">
                  <a:extLst>
                    <a:ext uri="{9D8B030D-6E8A-4147-A177-3AD203B41FA5}">
                      <a16:colId xmlns:a16="http://schemas.microsoft.com/office/drawing/2014/main" val="3242307015"/>
                    </a:ext>
                  </a:extLst>
                </a:gridCol>
              </a:tblGrid>
              <a:tr h="270933">
                <a:tc gridSpan="3">
                  <a:txBody>
                    <a:bodyPr/>
                    <a:lstStyle/>
                    <a:p>
                      <a:r>
                        <a:rPr lang="en-GB" sz="1400" b="1" u="none" strike="noStrike" baseline="0" dirty="0">
                          <a:solidFill>
                            <a:srgbClr val="FFFFFF"/>
                          </a:solidFill>
                        </a:rPr>
                        <a:t>ED Pipeline Interventions: We will expand these programmes, building a pipeline of future interventions to deliver greater impact</a:t>
                      </a:r>
                      <a:endParaRPr lang="en-GB" sz="1400" b="1"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52362189"/>
                  </a:ext>
                </a:extLst>
              </a:tr>
              <a:tr h="370840">
                <a:tc>
                  <a:txBody>
                    <a:bodyPr/>
                    <a:lstStyle/>
                    <a:p>
                      <a:pPr algn="l"/>
                      <a:r>
                        <a:rPr lang="en-GB" sz="1100" b="1" dirty="0"/>
                        <a:t>Programme*</a:t>
                      </a:r>
                    </a:p>
                  </a:txBody>
                  <a:tcPr anchor="ctr"/>
                </a:tc>
                <a:tc>
                  <a:txBody>
                    <a:bodyPr/>
                    <a:lstStyle/>
                    <a:p>
                      <a:pPr algn="l"/>
                      <a:r>
                        <a:rPr lang="en-GB" sz="1200" b="1" dirty="0"/>
                        <a:t>Update</a:t>
                      </a:r>
                    </a:p>
                  </a:txBody>
                  <a:tcPr anchor="ctr"/>
                </a:tc>
                <a:tc>
                  <a:txBody>
                    <a:bodyPr/>
                    <a:lstStyle/>
                    <a:p>
                      <a:pPr algn="l"/>
                      <a:r>
                        <a:rPr lang="en-GB" sz="1200" b="1" dirty="0"/>
                        <a:t>RAG</a:t>
                      </a:r>
                    </a:p>
                  </a:txBody>
                  <a:tcPr anchor="ctr"/>
                </a:tc>
                <a:extLst>
                  <a:ext uri="{0D108BD9-81ED-4DB2-BD59-A6C34878D82A}">
                    <a16:rowId xmlns:a16="http://schemas.microsoft.com/office/drawing/2014/main" val="905175001"/>
                  </a:ext>
                </a:extLst>
              </a:tr>
              <a:tr h="370840">
                <a:tc>
                  <a:txBody>
                    <a:bodyPr/>
                    <a:lstStyle/>
                    <a:p>
                      <a:pPr algn="ctr"/>
                      <a:r>
                        <a:rPr lang="en-GB" sz="1050" b="1" u="none" strike="noStrike" kern="1200" baseline="0" dirty="0">
                          <a:solidFill>
                            <a:schemeClr val="tx1"/>
                          </a:solidFill>
                        </a:rPr>
                        <a:t>Tumour Site Reviews</a:t>
                      </a:r>
                      <a:endParaRPr lang="en-GB" sz="1050" b="1" dirty="0"/>
                    </a:p>
                  </a:txBody>
                  <a:tcPr/>
                </a:tc>
                <a:tc>
                  <a:txBody>
                    <a:bodyPr/>
                    <a:lstStyle/>
                    <a:p>
                      <a:pPr marL="171450" indent="-171450">
                        <a:buFont typeface="Arial" panose="020B0604020202020204" pitchFamily="34" charset="0"/>
                        <a:buChar char="•"/>
                      </a:pPr>
                      <a:r>
                        <a:rPr lang="en-GB" sz="1050" b="0" u="none" strike="noStrike" kern="1200" baseline="0" dirty="0">
                          <a:solidFill>
                            <a:schemeClr val="tx1"/>
                          </a:solidFill>
                        </a:rPr>
                        <a:t>Bladder Tumour Site Review (written by CRUK) is being updated following review by Early Detection and Screening Task and Finish Group.</a:t>
                      </a:r>
                    </a:p>
                    <a:p>
                      <a:pPr marL="171450" indent="-171450">
                        <a:buFont typeface="Arial" panose="020B0604020202020204" pitchFamily="34" charset="0"/>
                        <a:buChar char="•"/>
                      </a:pPr>
                      <a:r>
                        <a:rPr lang="en-GB" sz="1050" b="0" u="none" strike="noStrike" kern="1200" baseline="0" dirty="0">
                          <a:solidFill>
                            <a:schemeClr val="tx1"/>
                          </a:solidFill>
                        </a:rPr>
                        <a:t>A draft of the Oesophageal Tumour Site Review has been completed and is ready for review by the Early Detection and Screening Task and Finish Group.</a:t>
                      </a:r>
                    </a:p>
                    <a:p>
                      <a:pPr marL="171450" indent="-171450">
                        <a:buFont typeface="Arial" panose="020B0604020202020204" pitchFamily="34" charset="0"/>
                        <a:buChar char="•"/>
                      </a:pPr>
                      <a:r>
                        <a:rPr lang="en-GB" sz="1050" b="0" u="none" strike="noStrike" kern="1200" baseline="0" dirty="0">
                          <a:solidFill>
                            <a:schemeClr val="tx1"/>
                          </a:solidFill>
                        </a:rPr>
                        <a:t>Project is partly on track: delays to finalising Bladder Tumour Site Review.</a:t>
                      </a:r>
                      <a:endParaRPr lang="en-GB" sz="1050" dirty="0"/>
                    </a:p>
                  </a:txBody>
                  <a:tcPr/>
                </a:tc>
                <a:tc>
                  <a:txBody>
                    <a:bodyPr/>
                    <a:lstStyle/>
                    <a:p>
                      <a:endParaRPr lang="en-GB" sz="1050" dirty="0"/>
                    </a:p>
                  </a:txBody>
                  <a:tcPr>
                    <a:solidFill>
                      <a:srgbClr val="FFC000"/>
                    </a:solidFill>
                  </a:tcPr>
                </a:tc>
                <a:extLst>
                  <a:ext uri="{0D108BD9-81ED-4DB2-BD59-A6C34878D82A}">
                    <a16:rowId xmlns:a16="http://schemas.microsoft.com/office/drawing/2014/main" val="3175227681"/>
                  </a:ext>
                </a:extLst>
              </a:tr>
            </a:tbl>
          </a:graphicData>
        </a:graphic>
      </p:graphicFrame>
    </p:spTree>
    <p:extLst>
      <p:ext uri="{BB962C8B-B14F-4D97-AF65-F5344CB8AC3E}">
        <p14:creationId xmlns:p14="http://schemas.microsoft.com/office/powerpoint/2010/main" val="4137327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1208</Words>
  <Application>Microsoft Office PowerPoint</Application>
  <PresentationFormat>Widescreen</PresentationFormat>
  <Paragraphs>56</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CIDFont+F1</vt:lpstr>
      <vt:lpstr>CIDFont+F2</vt:lpstr>
      <vt:lpstr>Office Theme</vt:lpstr>
      <vt:lpstr>PowerPoint Presentation</vt:lpstr>
      <vt:lpstr>PowerPoint Presentation</vt:lpstr>
    </vt:vector>
  </TitlesOfParts>
  <Company>The Christie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Carr Sarah (RBV) NHS Christie Tr</dc:creator>
  <cp:lastModifiedBy>Carr Sarah (RBV) NHS Christie Tr</cp:lastModifiedBy>
  <cp:revision>1</cp:revision>
  <dcterms:created xsi:type="dcterms:W3CDTF">2025-03-11T08:37:53Z</dcterms:created>
  <dcterms:modified xsi:type="dcterms:W3CDTF">2025-03-11T09:03:22Z</dcterms:modified>
</cp:coreProperties>
</file>